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10"/>
  </p:notesMasterIdLst>
  <p:handoutMasterIdLst>
    <p:handoutMasterId r:id="rId11"/>
  </p:handoutMasterIdLst>
  <p:sldIdLst>
    <p:sldId id="451" r:id="rId2"/>
    <p:sldId id="485" r:id="rId3"/>
    <p:sldId id="489" r:id="rId4"/>
    <p:sldId id="490" r:id="rId5"/>
    <p:sldId id="491" r:id="rId6"/>
    <p:sldId id="492" r:id="rId7"/>
    <p:sldId id="493" r:id="rId8"/>
    <p:sldId id="49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000099"/>
    <a:srgbClr val="00007E"/>
    <a:srgbClr val="CCFFFF"/>
    <a:srgbClr val="FFB9B9"/>
    <a:srgbClr val="99FF33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3" autoAdjust="0"/>
    <p:restoredTop sz="90058" autoAdjust="0"/>
  </p:normalViewPr>
  <p:slideViewPr>
    <p:cSldViewPr>
      <p:cViewPr varScale="1">
        <p:scale>
          <a:sx n="46" d="100"/>
          <a:sy n="46" d="100"/>
        </p:scale>
        <p:origin x="126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6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765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5463"/>
            <a:ext cx="29543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5463"/>
            <a:ext cx="28765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fld id="{8CCEA8AE-EEA4-4FEB-B7FF-6C17258F8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06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948290-AEF3-4952-A611-7D7DD4729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3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601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5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950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920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406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394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0" r:id="rId2"/>
    <p:sldLayoutId id="2147483949" r:id="rId3"/>
    <p:sldLayoutId id="2147483948" r:id="rId4"/>
    <p:sldLayoutId id="2147483947" r:id="rId5"/>
    <p:sldLayoutId id="2147483946" r:id="rId6"/>
    <p:sldLayoutId id="2147483945" r:id="rId7"/>
    <p:sldLayoutId id="2147483944" r:id="rId8"/>
    <p:sldLayoutId id="2147483943" r:id="rId9"/>
    <p:sldLayoutId id="2147483942" r:id="rId10"/>
    <p:sldLayoutId id="2147483941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23528" y="0"/>
            <a:ext cx="8603185" cy="640871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/>
            <a:endParaRPr lang="ru-RU" sz="3200" dirty="0">
              <a:solidFill>
                <a:srgbClr val="002060"/>
              </a:solidFill>
            </a:endParaRPr>
          </a:p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«</a:t>
            </a:r>
            <a:r>
              <a:rPr lang="ru-RU" sz="3200" dirty="0" smtClean="0">
                <a:solidFill>
                  <a:srgbClr val="002060"/>
                </a:solidFill>
              </a:rPr>
              <a:t>Союз строителей железных дорог – отраслевые вузы.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В</a:t>
            </a:r>
            <a:r>
              <a:rPr lang="ru-RU" sz="3200" dirty="0" smtClean="0">
                <a:solidFill>
                  <a:srgbClr val="002060"/>
                </a:solidFill>
              </a:rPr>
              <a:t>заимовыгодное партнёрство» </a:t>
            </a:r>
          </a:p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Президент Ассоциации вузов транспорта, </a:t>
            </a:r>
          </a:p>
          <a:p>
            <a:pPr algn="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ректор МИИТ, </a:t>
            </a:r>
            <a:r>
              <a:rPr lang="ru-RU" sz="2400" dirty="0">
                <a:solidFill>
                  <a:srgbClr val="002060"/>
                </a:solidFill>
              </a:rPr>
              <a:t>д</a:t>
            </a:r>
            <a:r>
              <a:rPr lang="ru-RU" sz="2400" dirty="0" smtClean="0">
                <a:solidFill>
                  <a:srgbClr val="002060"/>
                </a:solidFill>
              </a:rPr>
              <a:t>.т.н., профессор                  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                                              Б.А. </a:t>
            </a:r>
            <a:r>
              <a:rPr lang="ru-RU" sz="2400" dirty="0" smtClean="0">
                <a:solidFill>
                  <a:srgbClr val="002060"/>
                </a:solidFill>
              </a:rPr>
              <a:t>ЛЁВИН</a:t>
            </a:r>
          </a:p>
          <a:p>
            <a:pPr algn="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Проректор МИИТ по связям с производством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                                               Л.И. ВАСИНА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г</a:t>
            </a:r>
            <a:r>
              <a:rPr lang="ru-RU" sz="2000" dirty="0" smtClean="0">
                <a:solidFill>
                  <a:srgbClr val="002060"/>
                </a:solidFill>
              </a:rPr>
              <a:t>. Москва, 15.03.2017 </a:t>
            </a:r>
          </a:p>
          <a:p>
            <a:pPr algn="ctr">
              <a:lnSpc>
                <a:spcPct val="150000"/>
              </a:lnSpc>
            </a:pPr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6712"/>
            <a:ext cx="2592288" cy="18722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764704"/>
            <a:ext cx="2880320" cy="216024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48680"/>
            <a:ext cx="2808312" cy="144016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156176" y="2132856"/>
            <a:ext cx="2880320" cy="504056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</a:rPr>
              <a:t>Отраслевые вузы. Ассоциация вузов транспорта (АВТ)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 rot="5400000">
            <a:off x="4031940" y="-279412"/>
            <a:ext cx="1080120" cy="7488832"/>
          </a:xfrm>
          <a:prstGeom prst="rightBrace">
            <a:avLst>
              <a:gd name="adj1" fmla="val 8333"/>
              <a:gd name="adj2" fmla="val 50917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03534" y="4509120"/>
            <a:ext cx="8460954" cy="175432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Кадровое  обеспечение  и научное сопровождение </a:t>
            </a:r>
          </a:p>
          <a:p>
            <a:pPr algn="ctr">
              <a:lnSpc>
                <a:spcPct val="150000"/>
              </a:lnSpc>
            </a:pPr>
            <a:r>
              <a:rPr lang="ru-RU" sz="24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развития отрасли и приоритетных Федеральных </a:t>
            </a:r>
          </a:p>
          <a:p>
            <a:pPr algn="ctr">
              <a:lnSpc>
                <a:spcPct val="150000"/>
              </a:lnSpc>
            </a:pPr>
            <a:r>
              <a:rPr lang="ru-RU" sz="24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проектов в сфере транспорта</a:t>
            </a:r>
            <a:endParaRPr lang="ru-RU" sz="2400" kern="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Номер слайда 36"/>
          <p:cNvSpPr txBox="1">
            <a:spLocks/>
          </p:cNvSpPr>
          <p:nvPr/>
        </p:nvSpPr>
        <p:spPr>
          <a:xfrm>
            <a:off x="-47310" y="71414"/>
            <a:ext cx="802886" cy="333249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6694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71414"/>
            <a:ext cx="7992888" cy="66916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ССЖД – АВТ: Меморандум о сотрудничестве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8978" y="2304803"/>
            <a:ext cx="8290740" cy="69214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Научное сотрудничество </a:t>
            </a:r>
            <a:r>
              <a:rPr lang="ru-RU" sz="2000" dirty="0" smtClean="0">
                <a:solidFill>
                  <a:srgbClr val="002060"/>
                </a:solidFill>
              </a:rPr>
              <a:t>в интересах  развития строительства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ж</a:t>
            </a:r>
            <a:r>
              <a:rPr lang="ru-RU" sz="2000" dirty="0" smtClean="0">
                <a:solidFill>
                  <a:srgbClr val="002060"/>
                </a:solidFill>
              </a:rPr>
              <a:t>елезных </a:t>
            </a:r>
            <a:r>
              <a:rPr lang="ru-RU" sz="2000" dirty="0">
                <a:solidFill>
                  <a:srgbClr val="002060"/>
                </a:solidFill>
              </a:rPr>
              <a:t>д</a:t>
            </a:r>
            <a:r>
              <a:rPr lang="ru-RU" sz="2000" dirty="0" smtClean="0">
                <a:solidFill>
                  <a:srgbClr val="002060"/>
                </a:solidFill>
              </a:rPr>
              <a:t>орог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8228" y="3068960"/>
            <a:ext cx="8281490" cy="70981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Организация и проведение </a:t>
            </a:r>
            <a:r>
              <a:rPr lang="ru-RU" sz="2000" dirty="0" smtClean="0">
                <a:solidFill>
                  <a:srgbClr val="FF0000"/>
                </a:solidFill>
              </a:rPr>
              <a:t>конгрессов ССЖД,  научно-практических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</a:rPr>
              <a:t>м</a:t>
            </a:r>
            <a:r>
              <a:rPr lang="ru-RU" sz="2000" dirty="0" smtClean="0">
                <a:solidFill>
                  <a:srgbClr val="FF0000"/>
                </a:solidFill>
              </a:rPr>
              <a:t>еждународных и общероссийских конференций, семинаров </a:t>
            </a:r>
            <a:r>
              <a:rPr lang="ru-RU" sz="2000" dirty="0" smtClean="0">
                <a:solidFill>
                  <a:srgbClr val="002060"/>
                </a:solidFill>
              </a:rPr>
              <a:t>и т.д.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8228" y="3861048"/>
            <a:ext cx="8281490" cy="68246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Партнёрство в рамках проекта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строительства высокоскоростных магистралей</a:t>
            </a:r>
            <a:r>
              <a:rPr lang="ru-RU" sz="2000" dirty="0" smtClean="0">
                <a:solidFill>
                  <a:srgbClr val="002060"/>
                </a:solidFill>
              </a:rPr>
              <a:t> в России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8978" y="4653136"/>
            <a:ext cx="8290740" cy="50405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Подготовка </a:t>
            </a:r>
            <a:r>
              <a:rPr lang="ru-RU" sz="2000" dirty="0">
                <a:solidFill>
                  <a:srgbClr val="FF0000"/>
                </a:solidFill>
              </a:rPr>
              <a:t>методических пособий, научно-технических статей </a:t>
            </a:r>
            <a:r>
              <a:rPr lang="ru-RU" sz="2000" dirty="0">
                <a:solidFill>
                  <a:srgbClr val="002060"/>
                </a:solidFill>
              </a:rPr>
              <a:t>и т.д. </a:t>
            </a:r>
            <a:endParaRPr lang="ru-RU" sz="2000" dirty="0" smtClean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5229200"/>
            <a:ext cx="8318158" cy="71438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Лекции и мастер-классы </a:t>
            </a:r>
            <a:r>
              <a:rPr lang="ru-RU" sz="2000" dirty="0">
                <a:solidFill>
                  <a:srgbClr val="002060"/>
                </a:solidFill>
              </a:rPr>
              <a:t>руководителей строительного комплекса ОАО «РЖД</a:t>
            </a:r>
            <a:r>
              <a:rPr lang="ru-RU" sz="2000" dirty="0" smtClean="0">
                <a:solidFill>
                  <a:srgbClr val="002060"/>
                </a:solidFill>
              </a:rPr>
              <a:t>», других предприятий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6021288"/>
            <a:ext cx="8298240" cy="62755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Взаимный </a:t>
            </a:r>
            <a:r>
              <a:rPr lang="ru-RU" sz="2000" dirty="0">
                <a:solidFill>
                  <a:srgbClr val="FF0000"/>
                </a:solidFill>
              </a:rPr>
              <a:t>обмен информацией </a:t>
            </a:r>
            <a:r>
              <a:rPr lang="ru-RU" sz="2000" dirty="0">
                <a:solidFill>
                  <a:srgbClr val="002060"/>
                </a:solidFill>
              </a:rPr>
              <a:t>о предстоящих </a:t>
            </a:r>
            <a:r>
              <a:rPr lang="ru-RU" sz="2000" dirty="0" smtClean="0">
                <a:solidFill>
                  <a:srgbClr val="002060"/>
                </a:solidFill>
              </a:rPr>
              <a:t>мероприятиях.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Освещение их в СМИ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8228" y="837852"/>
            <a:ext cx="8281490" cy="6526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Подготовка и переподготовка специалистов </a:t>
            </a:r>
            <a:r>
              <a:rPr lang="ru-RU" sz="2000" dirty="0" smtClean="0">
                <a:solidFill>
                  <a:srgbClr val="002060"/>
                </a:solidFill>
              </a:rPr>
              <a:t>для строительства железных дорог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1562492"/>
            <a:ext cx="8286808" cy="64237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П</a:t>
            </a:r>
            <a:r>
              <a:rPr lang="ru-RU" sz="2000" dirty="0" smtClean="0">
                <a:solidFill>
                  <a:srgbClr val="FF0000"/>
                </a:solidFill>
              </a:rPr>
              <a:t>роизводственная практика  </a:t>
            </a:r>
            <a:r>
              <a:rPr lang="ru-RU" sz="2000" dirty="0">
                <a:solidFill>
                  <a:srgbClr val="002060"/>
                </a:solidFill>
              </a:rPr>
              <a:t>студентов </a:t>
            </a:r>
            <a:r>
              <a:rPr lang="ru-RU" sz="2000" dirty="0" smtClean="0">
                <a:solidFill>
                  <a:srgbClr val="002060"/>
                </a:solidFill>
              </a:rPr>
              <a:t> и </a:t>
            </a:r>
            <a:r>
              <a:rPr lang="ru-RU" sz="2000" dirty="0" smtClean="0">
                <a:solidFill>
                  <a:srgbClr val="FF0000"/>
                </a:solidFill>
              </a:rPr>
              <a:t>стажировки преподавателей </a:t>
            </a:r>
            <a:r>
              <a:rPr lang="ru-RU" sz="2000" dirty="0" smtClean="0">
                <a:solidFill>
                  <a:srgbClr val="002060"/>
                </a:solidFill>
              </a:rPr>
              <a:t>на предприятиях ССЖД </a:t>
            </a:r>
          </a:p>
        </p:txBody>
      </p:sp>
      <p:sp>
        <p:nvSpPr>
          <p:cNvPr id="14" name="Номер слайда 36"/>
          <p:cNvSpPr txBox="1">
            <a:spLocks/>
          </p:cNvSpPr>
          <p:nvPr/>
        </p:nvSpPr>
        <p:spPr>
          <a:xfrm>
            <a:off x="-36512" y="99152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3</a:t>
            </a:r>
          </a:p>
        </p:txBody>
      </p:sp>
      <p:sp>
        <p:nvSpPr>
          <p:cNvPr id="16" name="Номер слайда 36"/>
          <p:cNvSpPr txBox="1">
            <a:spLocks/>
          </p:cNvSpPr>
          <p:nvPr/>
        </p:nvSpPr>
        <p:spPr>
          <a:xfrm>
            <a:off x="-47310" y="71414"/>
            <a:ext cx="802886" cy="333249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26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95542"/>
            <a:ext cx="7992888" cy="66916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Из Резолюции </a:t>
            </a:r>
            <a:r>
              <a:rPr lang="en-US" sz="2400" dirty="0" smtClean="0">
                <a:solidFill>
                  <a:srgbClr val="002060"/>
                </a:solidFill>
              </a:rPr>
              <a:t>II </a:t>
            </a:r>
            <a:r>
              <a:rPr lang="ru-RU" sz="2400" dirty="0" smtClean="0">
                <a:solidFill>
                  <a:srgbClr val="002060"/>
                </a:solidFill>
              </a:rPr>
              <a:t>Конгресса строителей железных дорог</a:t>
            </a:r>
          </a:p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(09.11.2016 г)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232" y="1124744"/>
            <a:ext cx="8298240" cy="523606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«Оказать </a:t>
            </a:r>
            <a:r>
              <a:rPr lang="ru-RU" sz="2400" dirty="0">
                <a:solidFill>
                  <a:srgbClr val="002060"/>
                </a:solidFill>
              </a:rPr>
              <a:t>содействие в </a:t>
            </a:r>
            <a:r>
              <a:rPr lang="ru-RU" sz="2400" dirty="0">
                <a:solidFill>
                  <a:srgbClr val="FF0000"/>
                </a:solidFill>
              </a:rPr>
              <a:t>создании системы государственной поддержки </a:t>
            </a:r>
            <a:r>
              <a:rPr lang="ru-RU" sz="2400" dirty="0" smtClean="0">
                <a:solidFill>
                  <a:srgbClr val="FF0000"/>
                </a:solidFill>
              </a:rPr>
              <a:t>вузов </a:t>
            </a:r>
            <a:r>
              <a:rPr lang="ru-RU" sz="2400" dirty="0">
                <a:solidFill>
                  <a:srgbClr val="FF0000"/>
                </a:solidFill>
              </a:rPr>
              <a:t>Минтранса</a:t>
            </a:r>
            <a:r>
              <a:rPr lang="ru-RU" sz="2400" dirty="0">
                <a:solidFill>
                  <a:srgbClr val="002060"/>
                </a:solidFill>
              </a:rPr>
              <a:t>, аналогичной </a:t>
            </a:r>
            <a:r>
              <a:rPr lang="ru-RU" sz="2400" dirty="0" err="1">
                <a:solidFill>
                  <a:srgbClr val="002060"/>
                </a:solidFill>
              </a:rPr>
              <a:t>Минобрнауки</a:t>
            </a:r>
            <a:r>
              <a:rPr lang="ru-RU" sz="2400" dirty="0">
                <a:solidFill>
                  <a:srgbClr val="002060"/>
                </a:solidFill>
              </a:rPr>
              <a:t> (конкурсы НИР, модернизация учебно-научной базы, квота бюджетных мест для иностранцев, гранты для молодых учёных, выделение средств ФЦП транспорта и транспортного строительства на развитие вузов и т.д.). 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4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Привлекать </a:t>
            </a:r>
            <a:r>
              <a:rPr lang="ru-RU" sz="2400" dirty="0">
                <a:solidFill>
                  <a:srgbClr val="002060"/>
                </a:solidFill>
              </a:rPr>
              <a:t>к </a:t>
            </a:r>
            <a:r>
              <a:rPr lang="ru-RU" sz="2400" dirty="0">
                <a:solidFill>
                  <a:srgbClr val="FF0000"/>
                </a:solidFill>
              </a:rPr>
              <a:t>научному сопровождению </a:t>
            </a:r>
            <a:r>
              <a:rPr lang="ru-RU" sz="2400" dirty="0">
                <a:solidFill>
                  <a:srgbClr val="002060"/>
                </a:solidFill>
              </a:rPr>
              <a:t>строительства объектов железнодорожного транспорта вузовскую </a:t>
            </a:r>
            <a:r>
              <a:rPr lang="ru-RU" sz="2400" dirty="0" smtClean="0">
                <a:solidFill>
                  <a:srgbClr val="002060"/>
                </a:solidFill>
              </a:rPr>
              <a:t>науку»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4" name="Номер слайда 36"/>
          <p:cNvSpPr txBox="1">
            <a:spLocks/>
          </p:cNvSpPr>
          <p:nvPr/>
        </p:nvSpPr>
        <p:spPr>
          <a:xfrm>
            <a:off x="-36512" y="99152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4</a:t>
            </a: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40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2232" y="110399"/>
            <a:ext cx="8154224" cy="123036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Конференция «Техническое </a:t>
            </a:r>
            <a:r>
              <a:rPr lang="ru-RU" sz="2400" dirty="0">
                <a:solidFill>
                  <a:srgbClr val="002060"/>
                </a:solidFill>
              </a:rPr>
              <a:t>регулирование и сертификация в транспортном строительстве</a:t>
            </a:r>
            <a:r>
              <a:rPr lang="ru-RU" sz="2400" dirty="0" smtClean="0">
                <a:solidFill>
                  <a:srgbClr val="002060"/>
                </a:solidFill>
              </a:rPr>
              <a:t>».</a:t>
            </a:r>
          </a:p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МИИТ. 02 марта 2017 года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232" y="1412776"/>
            <a:ext cx="8298240" cy="64807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Организаторами Конференции выступили </a:t>
            </a:r>
            <a:r>
              <a:rPr lang="ru-RU" sz="2000" dirty="0" smtClean="0">
                <a:solidFill>
                  <a:srgbClr val="FF0000"/>
                </a:solidFill>
              </a:rPr>
              <a:t>МИИТ и ССЖД </a:t>
            </a:r>
            <a:r>
              <a:rPr lang="ru-RU" sz="2000" dirty="0" smtClean="0">
                <a:solidFill>
                  <a:srgbClr val="002060"/>
                </a:solidFill>
              </a:rPr>
              <a:t>при  поддержке </a:t>
            </a:r>
            <a:r>
              <a:rPr lang="ru-RU" sz="2000" dirty="0" smtClean="0">
                <a:solidFill>
                  <a:srgbClr val="FF0000"/>
                </a:solidFill>
              </a:rPr>
              <a:t>ОАО «РЖД</a:t>
            </a:r>
            <a:r>
              <a:rPr lang="ru-RU" sz="2000" dirty="0" smtClean="0">
                <a:solidFill>
                  <a:srgbClr val="002060"/>
                </a:solidFill>
              </a:rPr>
              <a:t>» и</a:t>
            </a:r>
            <a:r>
              <a:rPr lang="ru-RU" sz="2000" dirty="0" smtClean="0">
                <a:solidFill>
                  <a:srgbClr val="FF0000"/>
                </a:solidFill>
              </a:rPr>
              <a:t>  РСПП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4" name="Номер слайда 36"/>
          <p:cNvSpPr txBox="1">
            <a:spLocks/>
          </p:cNvSpPr>
          <p:nvPr/>
        </p:nvSpPr>
        <p:spPr>
          <a:xfrm>
            <a:off x="-180528" y="99152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5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132857"/>
            <a:ext cx="8281490" cy="38884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100"/>
              </a:lnSpc>
            </a:pPr>
            <a:endParaRPr lang="ru-RU" sz="2000" dirty="0" smtClean="0">
              <a:solidFill>
                <a:srgbClr val="002060"/>
              </a:solidFill>
            </a:endParaRPr>
          </a:p>
          <a:p>
            <a:pPr algn="ctr">
              <a:lnSpc>
                <a:spcPts val="21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Из Резолюции Конференции:</a:t>
            </a:r>
          </a:p>
          <a:p>
            <a:pPr marL="342900" indent="-342900">
              <a:lnSpc>
                <a:spcPts val="21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«Состоялось заинтересованное обсуждение следующих наиболее актуальных вопросов:</a:t>
            </a:r>
          </a:p>
          <a:p>
            <a:pPr marL="342900" indent="-342900">
              <a:lnSpc>
                <a:spcPts val="21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… Повышение уровня </a:t>
            </a:r>
            <a:r>
              <a:rPr lang="ru-RU" sz="2000" dirty="0" smtClean="0">
                <a:solidFill>
                  <a:srgbClr val="FF0000"/>
                </a:solidFill>
              </a:rPr>
              <a:t>профессиональной компетенции и    </a:t>
            </a:r>
          </a:p>
          <a:p>
            <a:pPr>
              <a:lnSpc>
                <a:spcPts val="21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      ответственности </a:t>
            </a:r>
            <a:r>
              <a:rPr lang="ru-RU" sz="2000" dirty="0" smtClean="0">
                <a:solidFill>
                  <a:srgbClr val="002060"/>
                </a:solidFill>
              </a:rPr>
              <a:t>экспертов, специалистов и должностных лиц,   </a:t>
            </a:r>
          </a:p>
          <a:p>
            <a:pPr>
              <a:lnSpc>
                <a:spcPts val="21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    занимающихся оценкой соответствия;</a:t>
            </a:r>
          </a:p>
          <a:p>
            <a:pPr marL="342900" indent="-342900">
              <a:lnSpc>
                <a:spcPts val="21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Использование интеллектуального потенциала отраслевых ВУЗов,      </a:t>
            </a:r>
          </a:p>
          <a:p>
            <a:pPr>
              <a:lnSpc>
                <a:spcPts val="21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    НИИ, союзов и ассоциаций, экспертных организаций…</a:t>
            </a:r>
          </a:p>
          <a:p>
            <a:pPr marL="342900" indent="-342900">
              <a:lnSpc>
                <a:spcPts val="21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Решения </a:t>
            </a:r>
            <a:r>
              <a:rPr lang="ru-RU" sz="2000" dirty="0">
                <a:solidFill>
                  <a:srgbClr val="002060"/>
                </a:solidFill>
              </a:rPr>
              <a:t>и рекомендации </a:t>
            </a:r>
            <a:r>
              <a:rPr lang="ru-RU" sz="2000" dirty="0" smtClean="0">
                <a:solidFill>
                  <a:srgbClr val="002060"/>
                </a:solidFill>
              </a:rPr>
              <a:t>Конференции: </a:t>
            </a:r>
            <a:endParaRPr lang="ru-RU" sz="2000" dirty="0">
              <a:solidFill>
                <a:srgbClr val="002060"/>
              </a:solidFill>
            </a:endParaRPr>
          </a:p>
          <a:p>
            <a:pPr>
              <a:lnSpc>
                <a:spcPts val="21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   1.В </a:t>
            </a:r>
            <a:r>
              <a:rPr lang="ru-RU" sz="2000" dirty="0">
                <a:solidFill>
                  <a:srgbClr val="002060"/>
                </a:solidFill>
              </a:rPr>
              <a:t>целях реализации инфраструктурных проектов </a:t>
            </a:r>
            <a:r>
              <a:rPr lang="ru-RU" sz="2000" dirty="0" smtClean="0">
                <a:solidFill>
                  <a:srgbClr val="002060"/>
                </a:solidFill>
              </a:rPr>
              <a:t>    </a:t>
            </a:r>
          </a:p>
          <a:p>
            <a:pPr>
              <a:lnSpc>
                <a:spcPts val="2100"/>
              </a:lnSpc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высокоскоростного </a:t>
            </a:r>
            <a:r>
              <a:rPr lang="ru-RU" sz="2000" dirty="0">
                <a:solidFill>
                  <a:srgbClr val="002060"/>
                </a:solidFill>
              </a:rPr>
              <a:t>движения и дальнейшей эксплуатации железных </a:t>
            </a:r>
            <a:r>
              <a:rPr lang="ru-RU" sz="2000" dirty="0" smtClean="0">
                <a:solidFill>
                  <a:srgbClr val="002060"/>
                </a:solidFill>
              </a:rPr>
              <a:t>   </a:t>
            </a:r>
          </a:p>
          <a:p>
            <a:pPr>
              <a:lnSpc>
                <a:spcPts val="2100"/>
              </a:lnSpc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дорог </a:t>
            </a:r>
            <a:r>
              <a:rPr lang="ru-RU" sz="2000" dirty="0">
                <a:solidFill>
                  <a:srgbClr val="002060"/>
                </a:solidFill>
              </a:rPr>
              <a:t>данного типа </a:t>
            </a:r>
            <a:r>
              <a:rPr lang="ru-RU" sz="2000" dirty="0">
                <a:solidFill>
                  <a:srgbClr val="FF0000"/>
                </a:solidFill>
              </a:rPr>
              <a:t>необходимы высококвалифицированные кадры </a:t>
            </a:r>
            <a:r>
              <a:rPr lang="ru-RU" sz="2000" dirty="0" smtClean="0">
                <a:solidFill>
                  <a:srgbClr val="FF0000"/>
                </a:solidFill>
              </a:rPr>
              <a:t>    </a:t>
            </a:r>
          </a:p>
          <a:p>
            <a:pPr>
              <a:lnSpc>
                <a:spcPts val="2100"/>
              </a:lnSpc>
            </a:pP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     новой </a:t>
            </a:r>
            <a:r>
              <a:rPr lang="ru-RU" sz="2000" dirty="0">
                <a:solidFill>
                  <a:srgbClr val="FF0000"/>
                </a:solidFill>
              </a:rPr>
              <a:t>формации. В этой связи требуется более тесное </a:t>
            </a:r>
            <a:r>
              <a:rPr lang="ru-RU" sz="2000" dirty="0" smtClean="0">
                <a:solidFill>
                  <a:srgbClr val="FF0000"/>
                </a:solidFill>
              </a:rPr>
              <a:t>   </a:t>
            </a:r>
          </a:p>
          <a:p>
            <a:pPr>
              <a:lnSpc>
                <a:spcPts val="2100"/>
              </a:lnSpc>
            </a:pP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     взаимодействие </a:t>
            </a:r>
            <a:r>
              <a:rPr lang="ru-RU" sz="2000" dirty="0">
                <a:solidFill>
                  <a:srgbClr val="FF0000"/>
                </a:solidFill>
              </a:rPr>
              <a:t>с вузами железнодорожного </a:t>
            </a:r>
            <a:r>
              <a:rPr lang="ru-RU" sz="2000" dirty="0" smtClean="0">
                <a:solidFill>
                  <a:srgbClr val="FF0000"/>
                </a:solidFill>
              </a:rPr>
              <a:t>транспорта</a:t>
            </a:r>
            <a:r>
              <a:rPr lang="ru-RU" sz="2000" dirty="0" smtClean="0">
                <a:solidFill>
                  <a:srgbClr val="002060"/>
                </a:solidFill>
              </a:rPr>
              <a:t>…</a:t>
            </a: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6093296"/>
            <a:ext cx="8281490" cy="72008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Презентация открытия под </a:t>
            </a:r>
            <a:r>
              <a:rPr lang="ru-RU" sz="2000" dirty="0" smtClean="0">
                <a:solidFill>
                  <a:srgbClr val="FF0000"/>
                </a:solidFill>
              </a:rPr>
              <a:t>патронажем ССЖД  кафедры МИИТ «Сертификация </a:t>
            </a:r>
            <a:r>
              <a:rPr lang="ru-RU" sz="2000" dirty="0">
                <a:solidFill>
                  <a:srgbClr val="FF0000"/>
                </a:solidFill>
              </a:rPr>
              <a:t>в транспортном строительстве</a:t>
            </a:r>
            <a:r>
              <a:rPr lang="ru-RU" sz="2000" dirty="0" smtClean="0">
                <a:solidFill>
                  <a:srgbClr val="FF0000"/>
                </a:solidFill>
              </a:rPr>
              <a:t>»   </a:t>
            </a:r>
          </a:p>
        </p:txBody>
      </p:sp>
    </p:spTree>
    <p:extLst>
      <p:ext uri="{BB962C8B-B14F-4D97-AF65-F5344CB8AC3E}">
        <p14:creationId xmlns:p14="http://schemas.microsoft.com/office/powerpoint/2010/main" val="148454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125259"/>
            <a:ext cx="7992888" cy="49542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Кафедра </a:t>
            </a:r>
            <a:r>
              <a:rPr lang="ru-RU" sz="2400" dirty="0">
                <a:solidFill>
                  <a:srgbClr val="002060"/>
                </a:solidFill>
              </a:rPr>
              <a:t>«Сертификация в транспортном строительстве»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2232" y="836713"/>
            <a:ext cx="8298240" cy="259228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002060"/>
                </a:solidFill>
              </a:rPr>
              <a:t> </a:t>
            </a:r>
          </a:p>
          <a:p>
            <a:endParaRPr lang="ru-RU" sz="2000" dirty="0">
              <a:solidFill>
                <a:srgbClr val="002060"/>
              </a:solidFill>
            </a:endParaRPr>
          </a:p>
          <a:p>
            <a:pPr algn="ctr">
              <a:lnSpc>
                <a:spcPts val="22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НАПРАВЛЕНИЯ ДЕЯТЕЛЬНОСТИ:</a:t>
            </a:r>
          </a:p>
          <a:p>
            <a:pPr marL="342900" indent="-342900">
              <a:lnSpc>
                <a:spcPts val="220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</a:rPr>
              <a:t>Открытие магистратуры </a:t>
            </a:r>
            <a:r>
              <a:rPr lang="ru-RU" sz="2000" dirty="0" smtClean="0">
                <a:solidFill>
                  <a:srgbClr val="002060"/>
                </a:solidFill>
              </a:rPr>
              <a:t>по </a:t>
            </a:r>
            <a:r>
              <a:rPr lang="ru-RU" sz="2000" dirty="0">
                <a:solidFill>
                  <a:srgbClr val="002060"/>
                </a:solidFill>
              </a:rPr>
              <a:t>программе «Стандартизация и сертификация в транспортном строительстве» по направлению подготовки </a:t>
            </a:r>
            <a:r>
              <a:rPr lang="ru-RU" sz="2000" dirty="0" smtClean="0">
                <a:solidFill>
                  <a:srgbClr val="002060"/>
                </a:solidFill>
              </a:rPr>
              <a:t>«Стандартизация </a:t>
            </a:r>
            <a:r>
              <a:rPr lang="ru-RU" sz="2000" dirty="0">
                <a:solidFill>
                  <a:srgbClr val="002060"/>
                </a:solidFill>
              </a:rPr>
              <a:t>и метрология»</a:t>
            </a:r>
          </a:p>
          <a:p>
            <a:pPr marL="342900" indent="-342900">
              <a:lnSpc>
                <a:spcPts val="220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</a:rPr>
              <a:t>П</a:t>
            </a:r>
            <a:r>
              <a:rPr lang="ru-RU" sz="2000" dirty="0" smtClean="0">
                <a:solidFill>
                  <a:srgbClr val="002060"/>
                </a:solidFill>
              </a:rPr>
              <a:t>овышение </a:t>
            </a:r>
            <a:r>
              <a:rPr lang="ru-RU" sz="2000" dirty="0">
                <a:solidFill>
                  <a:srgbClr val="002060"/>
                </a:solidFill>
              </a:rPr>
              <a:t>квалификации </a:t>
            </a:r>
            <a:r>
              <a:rPr lang="ru-RU" sz="2000" dirty="0" smtClean="0">
                <a:solidFill>
                  <a:srgbClr val="002060"/>
                </a:solidFill>
              </a:rPr>
              <a:t>с </a:t>
            </a:r>
            <a:r>
              <a:rPr lang="ru-RU" sz="2000" dirty="0">
                <a:solidFill>
                  <a:srgbClr val="002060"/>
                </a:solidFill>
              </a:rPr>
              <a:t>разработкой программ </a:t>
            </a:r>
            <a:r>
              <a:rPr lang="ru-RU" sz="2000" dirty="0" smtClean="0">
                <a:solidFill>
                  <a:srgbClr val="002060"/>
                </a:solidFill>
              </a:rPr>
              <a:t>ДПО по </a:t>
            </a:r>
            <a:r>
              <a:rPr lang="ru-RU" sz="2000" dirty="0">
                <a:solidFill>
                  <a:srgbClr val="002060"/>
                </a:solidFill>
              </a:rPr>
              <a:t>стандартизации и сертификации</a:t>
            </a:r>
          </a:p>
          <a:p>
            <a:pPr marL="342900" indent="-342900">
              <a:lnSpc>
                <a:spcPts val="22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Проведение </a:t>
            </a:r>
            <a:r>
              <a:rPr lang="ru-RU" sz="2000" dirty="0">
                <a:solidFill>
                  <a:srgbClr val="002060"/>
                </a:solidFill>
              </a:rPr>
              <a:t>лекций по сертификации в транспортном строительстве для </a:t>
            </a:r>
            <a:r>
              <a:rPr lang="ru-RU" sz="2000" dirty="0" smtClean="0">
                <a:solidFill>
                  <a:srgbClr val="002060"/>
                </a:solidFill>
              </a:rPr>
              <a:t>студентов  </a:t>
            </a:r>
            <a:r>
              <a:rPr lang="ru-RU" sz="2000" dirty="0">
                <a:solidFill>
                  <a:srgbClr val="002060"/>
                </a:solidFill>
              </a:rPr>
              <a:t>строительных специальностей с привлечением специалистов компаний-членов ССЖД 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4" name="Номер слайда 36"/>
          <p:cNvSpPr txBox="1">
            <a:spLocks/>
          </p:cNvSpPr>
          <p:nvPr/>
        </p:nvSpPr>
        <p:spPr>
          <a:xfrm>
            <a:off x="-36512" y="99152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2232" y="3645026"/>
            <a:ext cx="8298240" cy="321297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ПЕРСПЕКТИВЫ:</a:t>
            </a:r>
          </a:p>
          <a:p>
            <a:pPr marL="342900" indent="-342900">
              <a:lnSpc>
                <a:spcPts val="22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Филиалы кафедры </a:t>
            </a:r>
            <a:r>
              <a:rPr lang="ru-RU" sz="2000" dirty="0">
                <a:solidFill>
                  <a:srgbClr val="002060"/>
                </a:solidFill>
              </a:rPr>
              <a:t>в профильных строительных организациях</a:t>
            </a:r>
          </a:p>
          <a:p>
            <a:pPr marL="342900" indent="-342900">
              <a:lnSpc>
                <a:spcPts val="22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Стажировки </a:t>
            </a:r>
            <a:r>
              <a:rPr lang="ru-RU" sz="2000" dirty="0">
                <a:solidFill>
                  <a:srgbClr val="002060"/>
                </a:solidFill>
              </a:rPr>
              <a:t>преподавателей и студентов на строящихся объектах</a:t>
            </a:r>
          </a:p>
          <a:p>
            <a:pPr marL="342900" indent="-342900">
              <a:lnSpc>
                <a:spcPts val="22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 Авторские классы </a:t>
            </a:r>
            <a:r>
              <a:rPr lang="ru-RU" sz="2000" dirty="0">
                <a:solidFill>
                  <a:srgbClr val="002060"/>
                </a:solidFill>
              </a:rPr>
              <a:t>для </a:t>
            </a:r>
            <a:r>
              <a:rPr lang="ru-RU" sz="2000" dirty="0" smtClean="0">
                <a:solidFill>
                  <a:srgbClr val="002060"/>
                </a:solidFill>
              </a:rPr>
              <a:t>строителей железных дорог</a:t>
            </a:r>
            <a:endParaRPr lang="ru-RU" sz="2000" dirty="0">
              <a:solidFill>
                <a:srgbClr val="002060"/>
              </a:solidFill>
            </a:endParaRPr>
          </a:p>
          <a:p>
            <a:pPr marL="342900" indent="-342900">
              <a:lnSpc>
                <a:spcPts val="22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Привлечение </a:t>
            </a:r>
            <a:r>
              <a:rPr lang="ru-RU" sz="2000" dirty="0">
                <a:solidFill>
                  <a:srgbClr val="002060"/>
                </a:solidFill>
              </a:rPr>
              <a:t>топ-менеджмента, инженеров-практиков для чтения лекций </a:t>
            </a:r>
            <a:r>
              <a:rPr lang="ru-RU" sz="2000" dirty="0" smtClean="0">
                <a:solidFill>
                  <a:srgbClr val="002060"/>
                </a:solidFill>
              </a:rPr>
              <a:t>студентам-строителям</a:t>
            </a:r>
          </a:p>
          <a:p>
            <a:pPr marL="342900" indent="-342900">
              <a:lnSpc>
                <a:spcPts val="22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Рост объёмов НИОКР по заказам компаний-членов ССЖД</a:t>
            </a:r>
            <a:endParaRPr lang="ru-RU" sz="2000" dirty="0">
              <a:solidFill>
                <a:srgbClr val="002060"/>
              </a:solidFill>
            </a:endParaRPr>
          </a:p>
          <a:p>
            <a:pPr marL="342900" indent="-342900">
              <a:lnSpc>
                <a:spcPts val="22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Международные </a:t>
            </a:r>
            <a:r>
              <a:rPr lang="ru-RU" sz="2000" dirty="0">
                <a:solidFill>
                  <a:srgbClr val="002060"/>
                </a:solidFill>
              </a:rPr>
              <a:t>и российские научно-практические конференции и семинары</a:t>
            </a:r>
          </a:p>
          <a:p>
            <a:pPr marL="342900" indent="-342900">
              <a:lnSpc>
                <a:spcPts val="22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Увеличение масштабов ДПО</a:t>
            </a:r>
          </a:p>
        </p:txBody>
      </p:sp>
    </p:spTree>
    <p:extLst>
      <p:ext uri="{BB962C8B-B14F-4D97-AF65-F5344CB8AC3E}">
        <p14:creationId xmlns:p14="http://schemas.microsoft.com/office/powerpoint/2010/main" val="301100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71414"/>
            <a:ext cx="7992888" cy="66916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ССЖД – МИИТ. Соглашение о сотрудничестве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8228" y="837852"/>
            <a:ext cx="8281490" cy="583150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Подготовка </a:t>
            </a:r>
            <a:r>
              <a:rPr lang="ru-RU" sz="2400" dirty="0">
                <a:solidFill>
                  <a:srgbClr val="FF0000"/>
                </a:solidFill>
              </a:rPr>
              <a:t>специалистов для строительного сектора железных </a:t>
            </a:r>
            <a:r>
              <a:rPr lang="ru-RU" sz="2400" dirty="0" smtClean="0">
                <a:solidFill>
                  <a:srgbClr val="FF0000"/>
                </a:solidFill>
              </a:rPr>
              <a:t>дорог</a:t>
            </a:r>
            <a:endParaRPr lang="ru-RU" sz="24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Содействие </a:t>
            </a:r>
            <a:r>
              <a:rPr lang="ru-RU" sz="2400" dirty="0" smtClean="0">
                <a:solidFill>
                  <a:srgbClr val="FF0000"/>
                </a:solidFill>
              </a:rPr>
              <a:t>эффективной </a:t>
            </a:r>
            <a:r>
              <a:rPr lang="ru-RU" sz="2400" dirty="0">
                <a:solidFill>
                  <a:srgbClr val="FF0000"/>
                </a:solidFill>
              </a:rPr>
              <a:t>деятельности </a:t>
            </a:r>
            <a:r>
              <a:rPr lang="ru-RU" sz="2400" dirty="0" smtClean="0">
                <a:solidFill>
                  <a:srgbClr val="FF0000"/>
                </a:solidFill>
              </a:rPr>
              <a:t>предприятий </a:t>
            </a:r>
            <a:r>
              <a:rPr lang="ru-RU" sz="2400" dirty="0" smtClean="0">
                <a:solidFill>
                  <a:srgbClr val="002060"/>
                </a:solidFill>
              </a:rPr>
              <a:t>– членов ССЖД  и повышению </a:t>
            </a:r>
            <a:r>
              <a:rPr lang="ru-RU" sz="2400" dirty="0">
                <a:solidFill>
                  <a:srgbClr val="FF0000"/>
                </a:solidFill>
              </a:rPr>
              <a:t>инвестиционной привлекательности </a:t>
            </a:r>
            <a:r>
              <a:rPr lang="ru-RU" sz="2400" dirty="0" smtClean="0">
                <a:solidFill>
                  <a:srgbClr val="002060"/>
                </a:solidFill>
              </a:rPr>
              <a:t>отрасли</a:t>
            </a:r>
            <a:endParaRPr lang="ru-RU" sz="24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Содействие международному </a:t>
            </a:r>
            <a:r>
              <a:rPr lang="ru-RU" sz="2400" dirty="0">
                <a:solidFill>
                  <a:srgbClr val="002060"/>
                </a:solidFill>
              </a:rPr>
              <a:t>сотрудничества в сфере строительства железных дорог и в смежных </a:t>
            </a:r>
            <a:r>
              <a:rPr lang="ru-RU" sz="2400" dirty="0" smtClean="0">
                <a:solidFill>
                  <a:srgbClr val="002060"/>
                </a:solidFill>
              </a:rPr>
              <a:t>областях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Внедрения </a:t>
            </a:r>
            <a:r>
              <a:rPr lang="ru-RU" sz="2400" dirty="0">
                <a:solidFill>
                  <a:srgbClr val="002060"/>
                </a:solidFill>
              </a:rPr>
              <a:t>современных </a:t>
            </a:r>
            <a:r>
              <a:rPr lang="ru-RU" sz="2400" dirty="0" smtClean="0">
                <a:solidFill>
                  <a:srgbClr val="002060"/>
                </a:solidFill>
              </a:rPr>
              <a:t>технологий  с подготовкой </a:t>
            </a:r>
            <a:r>
              <a:rPr lang="ru-RU" sz="2400" dirty="0" smtClean="0">
                <a:solidFill>
                  <a:srgbClr val="FF0000"/>
                </a:solidFill>
              </a:rPr>
              <a:t>необходимого </a:t>
            </a:r>
            <a:r>
              <a:rPr lang="ru-RU" sz="2400" dirty="0">
                <a:solidFill>
                  <a:srgbClr val="FF0000"/>
                </a:solidFill>
              </a:rPr>
              <a:t>для этого </a:t>
            </a:r>
            <a:r>
              <a:rPr lang="ru-RU" sz="2400" dirty="0" smtClean="0">
                <a:solidFill>
                  <a:srgbClr val="FF0000"/>
                </a:solidFill>
              </a:rPr>
              <a:t>персонала </a:t>
            </a:r>
            <a:r>
              <a:rPr lang="ru-RU" sz="2400" dirty="0" smtClean="0">
                <a:solidFill>
                  <a:srgbClr val="002060"/>
                </a:solidFill>
              </a:rPr>
              <a:t>и </a:t>
            </a:r>
            <a:r>
              <a:rPr lang="ru-RU" sz="2400" dirty="0" smtClean="0">
                <a:solidFill>
                  <a:srgbClr val="002060"/>
                </a:solidFill>
              </a:rPr>
              <a:t>реализацией механизмов </a:t>
            </a:r>
            <a:r>
              <a:rPr lang="ru-RU" sz="2400" dirty="0" smtClean="0">
                <a:solidFill>
                  <a:srgbClr val="002060"/>
                </a:solidFill>
              </a:rPr>
              <a:t>оценки </a:t>
            </a:r>
            <a:r>
              <a:rPr lang="ru-RU" sz="2400" dirty="0" smtClean="0">
                <a:solidFill>
                  <a:srgbClr val="002060"/>
                </a:solidFill>
              </a:rPr>
              <a:t>соответствия</a:t>
            </a:r>
            <a:endParaRPr lang="ru-RU" sz="24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Содействие </a:t>
            </a:r>
            <a:r>
              <a:rPr lang="ru-RU" sz="2400" dirty="0" smtClean="0">
                <a:solidFill>
                  <a:srgbClr val="FF0000"/>
                </a:solidFill>
              </a:rPr>
              <a:t>интеграции </a:t>
            </a:r>
            <a:r>
              <a:rPr lang="ru-RU" sz="2400" dirty="0">
                <a:solidFill>
                  <a:srgbClr val="FF0000"/>
                </a:solidFill>
              </a:rPr>
              <a:t>отрасли в мировое экономическое пространство </a:t>
            </a:r>
            <a:r>
              <a:rPr lang="ru-RU" sz="2400" dirty="0">
                <a:solidFill>
                  <a:srgbClr val="002060"/>
                </a:solidFill>
              </a:rPr>
              <a:t>на основе процессов гармонизации национальных, международных и региональных </a:t>
            </a:r>
            <a:r>
              <a:rPr lang="ru-RU" sz="2400" dirty="0" smtClean="0">
                <a:solidFill>
                  <a:srgbClr val="002060"/>
                </a:solidFill>
              </a:rPr>
              <a:t>стандартов</a:t>
            </a:r>
            <a:endParaRPr lang="ru-RU" sz="2000" dirty="0" smtClean="0">
              <a:solidFill>
                <a:srgbClr val="002060"/>
              </a:solidFill>
            </a:endParaRPr>
          </a:p>
        </p:txBody>
      </p:sp>
      <p:sp>
        <p:nvSpPr>
          <p:cNvPr id="14" name="Номер слайда 36"/>
          <p:cNvSpPr txBox="1">
            <a:spLocks/>
          </p:cNvSpPr>
          <p:nvPr/>
        </p:nvSpPr>
        <p:spPr>
          <a:xfrm>
            <a:off x="-36512" y="99152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5409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71414"/>
            <a:ext cx="7992888" cy="66916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ССЖД – отраслевые вузы. Перспективы партнёрства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8978" y="2304803"/>
            <a:ext cx="8290740" cy="69214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Интеграция деятельности в реализации проекта ВСМ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8228" y="3068960"/>
            <a:ext cx="8281490" cy="70981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Научная экспертиза </a:t>
            </a:r>
            <a:r>
              <a:rPr lang="ru-RU" sz="2000" dirty="0" smtClean="0">
                <a:solidFill>
                  <a:srgbClr val="002060"/>
                </a:solidFill>
              </a:rPr>
              <a:t>учёными вузов разработок, внедряемых в сфере строительства железных дорог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8228" y="4005064"/>
            <a:ext cx="8281490" cy="18002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Обучение персонала предприятий  ССЖД в МИИТ </a:t>
            </a:r>
            <a:r>
              <a:rPr lang="ru-RU" sz="2000" dirty="0" smtClean="0">
                <a:solidFill>
                  <a:srgbClr val="FF0000"/>
                </a:solidFill>
              </a:rPr>
              <a:t>по программам МБА, связанным с управлением</a:t>
            </a:r>
            <a:r>
              <a:rPr lang="ru-RU" sz="2000" dirty="0" smtClean="0">
                <a:solidFill>
                  <a:srgbClr val="002060"/>
                </a:solidFill>
              </a:rPr>
              <a:t>: транспортным бизнесом, </a:t>
            </a:r>
            <a:r>
              <a:rPr lang="en-US" sz="2000" dirty="0">
                <a:solidFill>
                  <a:srgbClr val="002060"/>
                </a:solidFill>
              </a:rPr>
              <a:t>IT-</a:t>
            </a:r>
            <a:r>
              <a:rPr lang="ru-RU" sz="2000" dirty="0" smtClean="0">
                <a:solidFill>
                  <a:srgbClr val="002060"/>
                </a:solidFill>
              </a:rPr>
              <a:t>комплексом, качеством транспортного обслуживания, экономикой, инновациями, проектами, финансами, человеческим капиталом,  качеством транспортного производства и т.д. </a:t>
            </a:r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8228" y="6026988"/>
            <a:ext cx="8281490" cy="71438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Сотрудничество в </a:t>
            </a:r>
            <a:r>
              <a:rPr lang="ru-RU" sz="2000" dirty="0" smtClean="0">
                <a:solidFill>
                  <a:srgbClr val="FF0000"/>
                </a:solidFill>
              </a:rPr>
              <a:t>формате международных организаций </a:t>
            </a:r>
            <a:r>
              <a:rPr lang="ru-RU" sz="2000" dirty="0" smtClean="0">
                <a:solidFill>
                  <a:srgbClr val="002060"/>
                </a:solidFill>
              </a:rPr>
              <a:t>(ОСЖД, МСЖД, КТС СНГ и пр.)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8228" y="837852"/>
            <a:ext cx="8281490" cy="6526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Рост </a:t>
            </a:r>
            <a:r>
              <a:rPr lang="ru-RU" sz="2000" dirty="0" smtClean="0">
                <a:solidFill>
                  <a:srgbClr val="FF0000"/>
                </a:solidFill>
              </a:rPr>
              <a:t>объёмов НИОКР </a:t>
            </a:r>
            <a:r>
              <a:rPr lang="ru-RU" sz="2000" dirty="0" smtClean="0">
                <a:solidFill>
                  <a:srgbClr val="002060"/>
                </a:solidFill>
              </a:rPr>
              <a:t>вузов по заказам предприятий – членов ССЖД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1562492"/>
            <a:ext cx="8286808" cy="64237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Увеличение </a:t>
            </a:r>
            <a:r>
              <a:rPr lang="ru-RU" sz="2000" dirty="0" smtClean="0">
                <a:solidFill>
                  <a:srgbClr val="FF0000"/>
                </a:solidFill>
              </a:rPr>
              <a:t>масштабов целевой подготовки кадров </a:t>
            </a:r>
            <a:r>
              <a:rPr lang="ru-RU" sz="2000" dirty="0" smtClean="0">
                <a:solidFill>
                  <a:srgbClr val="002060"/>
                </a:solidFill>
              </a:rPr>
              <a:t>для строительного сектора  железнодорожной отрасли </a:t>
            </a:r>
          </a:p>
        </p:txBody>
      </p:sp>
      <p:sp>
        <p:nvSpPr>
          <p:cNvPr id="17" name="Номер слайда 36"/>
          <p:cNvSpPr txBox="1">
            <a:spLocks/>
          </p:cNvSpPr>
          <p:nvPr/>
        </p:nvSpPr>
        <p:spPr>
          <a:xfrm>
            <a:off x="-36512" y="99152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3780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MIIT</Template>
  <TotalTime>10633</TotalTime>
  <Words>646</Words>
  <Application>Microsoft Office PowerPoint</Application>
  <PresentationFormat>Экран (4:3)</PresentationFormat>
  <Paragraphs>96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Wingdings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Андрей Николаевич</cp:lastModifiedBy>
  <cp:revision>1130</cp:revision>
  <cp:lastPrinted>2015-06-19T06:17:46Z</cp:lastPrinted>
  <dcterms:created xsi:type="dcterms:W3CDTF">2005-10-12T08:18:34Z</dcterms:created>
  <dcterms:modified xsi:type="dcterms:W3CDTF">2017-03-13T12:25:31Z</dcterms:modified>
</cp:coreProperties>
</file>